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91" r:id="rId3"/>
    <p:sldId id="299" r:id="rId4"/>
    <p:sldId id="346" r:id="rId5"/>
    <p:sldId id="367" r:id="rId6"/>
    <p:sldId id="263" r:id="rId7"/>
    <p:sldId id="368" r:id="rId8"/>
    <p:sldId id="324" r:id="rId9"/>
    <p:sldId id="345" r:id="rId10"/>
    <p:sldId id="358" r:id="rId11"/>
    <p:sldId id="357" r:id="rId12"/>
  </p:sldIdLst>
  <p:sldSz cx="9144000" cy="6858000" type="screen4x3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hmir S.G." initials="Ch.S.G.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1932" y="-3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30310" cy="49704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29276" y="0"/>
            <a:ext cx="2930310" cy="49704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9CABA4-4242-4F8E-AFC1-6525192F2F43}" type="datetimeFigureOut">
              <a:rPr lang="ru-RU" smtClean="0"/>
              <a:pPr/>
              <a:t>02.12.2014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43879"/>
            <a:ext cx="2930310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29276" y="9443879"/>
            <a:ext cx="2930310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64504C-A97D-4141-84DF-6A7753FA7D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85614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30310" cy="49704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276" y="0"/>
            <a:ext cx="2930310" cy="49704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710FAA-5F9D-438A-B08F-B1E9A2194FA5}" type="datetimeFigureOut">
              <a:rPr lang="ru-RU" smtClean="0"/>
              <a:pPr/>
              <a:t>02.12.2014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8875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590" y="4722733"/>
            <a:ext cx="5407983" cy="447341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43879"/>
            <a:ext cx="2930310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276" y="9443879"/>
            <a:ext cx="2930310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5AE4B3-BB40-444D-8D94-12B27E9003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548826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5AE4B3-BB40-444D-8D94-12B27E9003CE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898934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D9B66-30CB-48E1-8CFD-A15A50E734A1}" type="datetime1">
              <a:rPr lang="ru-RU" smtClean="0"/>
              <a:pPr/>
              <a:t>02.12.2014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BF903-2D2C-411E-9E1B-FC41AF5B11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917333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9C218-1310-4C8B-A0F7-F265818BF2B0}" type="datetime1">
              <a:rPr lang="ru-RU" smtClean="0"/>
              <a:pPr/>
              <a:t>02.12.2014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BF903-2D2C-411E-9E1B-FC41AF5B11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70602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8C3A7-64DE-47DE-8E5D-F45E739A5FC2}" type="datetime1">
              <a:rPr lang="ru-RU" smtClean="0"/>
              <a:pPr/>
              <a:t>02.12.2014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BF903-2D2C-411E-9E1B-FC41AF5B11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204392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91D2B-EA14-4D7A-AEBA-CAEE82D47532}" type="datetime1">
              <a:rPr lang="ru-RU" smtClean="0"/>
              <a:pPr/>
              <a:t>02.12.2014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BF903-2D2C-411E-9E1B-FC41AF5B11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74942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E0646-E8DF-4CA0-B2DC-58BE9C381CDC}" type="datetime1">
              <a:rPr lang="ru-RU" smtClean="0"/>
              <a:pPr/>
              <a:t>02.12.2014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BF903-2D2C-411E-9E1B-FC41AF5B11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150518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5D71C-240F-4CE3-BC2C-D89CB211DA2B}" type="datetime1">
              <a:rPr lang="ru-RU" smtClean="0"/>
              <a:pPr/>
              <a:t>02.12.2014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BF903-2D2C-411E-9E1B-FC41AF5B11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045648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59694-77BB-45C3-926D-15DF5FB72BD4}" type="datetime1">
              <a:rPr lang="ru-RU" smtClean="0"/>
              <a:pPr/>
              <a:t>02.12.2014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BF903-2D2C-411E-9E1B-FC41AF5B11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11019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BEAFE-33B8-4EA1-8686-B501D5D77622}" type="datetime1">
              <a:rPr lang="ru-RU" smtClean="0"/>
              <a:pPr/>
              <a:t>02.12.2014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BF903-2D2C-411E-9E1B-FC41AF5B11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391418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B9834-58B8-43C9-A68C-2C15A07C263D}" type="datetime1">
              <a:rPr lang="ru-RU" smtClean="0"/>
              <a:pPr/>
              <a:t>02.12.2014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BF903-2D2C-411E-9E1B-FC41AF5B11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98871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C846E-E9E3-452F-88FD-C48AAF8FB4CE}" type="datetime1">
              <a:rPr lang="ru-RU" smtClean="0"/>
              <a:pPr/>
              <a:t>02.12.2014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BF903-2D2C-411E-9E1B-FC41AF5B11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478689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F559E-1EEE-4883-AD6F-CFD3C2173264}" type="datetime1">
              <a:rPr lang="ru-RU" smtClean="0"/>
              <a:pPr/>
              <a:t>02.12.2014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BF903-2D2C-411E-9E1B-FC41AF5B11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13203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48F58F-288F-420A-8273-DB539C525C55}" type="datetime1">
              <a:rPr lang="ru-RU" smtClean="0"/>
              <a:pPr/>
              <a:t>02.12.2014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ABF903-2D2C-411E-9E1B-FC41AF5B11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10346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Проект</a:t>
            </a:r>
            <a:r>
              <a:rPr lang="ru-RU" sz="36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 «Школьная </a:t>
            </a:r>
            <a:r>
              <a:rPr lang="ru-RU" sz="3600" b="1" dirty="0">
                <a:solidFill>
                  <a:schemeClr val="tx2">
                    <a:lumMod val="75000"/>
                  </a:schemeClr>
                </a:solidFill>
              </a:rPr>
              <a:t>карта»</a:t>
            </a:r>
            <a:br>
              <a:rPr lang="ru-RU" sz="3600" b="1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36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3600" b="1" dirty="0"/>
              <a:t/>
            </a:r>
            <a:br>
              <a:rPr lang="ru-RU" sz="3600" b="1" dirty="0"/>
            </a:br>
            <a:endParaRPr lang="ru-RU" sz="3600" b="1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BF903-2D2C-411E-9E1B-FC41AF5B1131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0987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spcBef>
                <a:spcPct val="20000"/>
              </a:spcBef>
            </a:pPr>
            <a:r>
              <a:rPr lang="ru-RU" sz="4000" b="1" dirty="0">
                <a:solidFill>
                  <a:srgbClr val="002060"/>
                </a:solidFill>
              </a:rPr>
              <a:t>Для </a:t>
            </a:r>
            <a:r>
              <a:rPr lang="ru-RU" sz="4000" b="1" dirty="0" smtClean="0">
                <a:solidFill>
                  <a:srgbClr val="002060"/>
                </a:solidFill>
              </a:rPr>
              <a:t>родителей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857403"/>
          </a:xfrm>
        </p:spPr>
        <p:txBody>
          <a:bodyPr>
            <a:normAutofit/>
          </a:bodyPr>
          <a:lstStyle/>
          <a:p>
            <a:pPr algn="just">
              <a:lnSpc>
                <a:spcPts val="3800"/>
              </a:lnSpc>
            </a:pPr>
            <a:r>
              <a:rPr lang="ru-RU" sz="2800" b="1" dirty="0"/>
              <a:t>Охрана жизни и здоровья </a:t>
            </a:r>
            <a:r>
              <a:rPr lang="ru-RU" sz="2800" b="1" dirty="0" smtClean="0"/>
              <a:t>детей </a:t>
            </a:r>
          </a:p>
          <a:p>
            <a:pPr algn="just">
              <a:lnSpc>
                <a:spcPts val="3800"/>
              </a:lnSpc>
            </a:pPr>
            <a:r>
              <a:rPr lang="ru-RU" sz="2800" b="1" dirty="0" smtClean="0"/>
              <a:t>Контроль </a:t>
            </a:r>
            <a:r>
              <a:rPr lang="ru-RU" sz="2800" b="1" dirty="0"/>
              <a:t>за посещаемостью </a:t>
            </a:r>
            <a:r>
              <a:rPr lang="ru-RU" sz="2800" b="1" dirty="0" smtClean="0"/>
              <a:t>занятий</a:t>
            </a:r>
            <a:endParaRPr lang="ru-RU" sz="2800" b="1" dirty="0"/>
          </a:p>
          <a:p>
            <a:pPr algn="just">
              <a:lnSpc>
                <a:spcPts val="3800"/>
              </a:lnSpc>
            </a:pPr>
            <a:r>
              <a:rPr lang="ru-RU" sz="2800" b="1" dirty="0"/>
              <a:t>К</a:t>
            </a:r>
            <a:r>
              <a:rPr lang="ru-RU" sz="2800" b="1" dirty="0" smtClean="0">
                <a:ea typeface="Times New Roman"/>
                <a:cs typeface="Times New Roman"/>
              </a:rPr>
              <a:t>онтроль за </a:t>
            </a:r>
            <a:r>
              <a:rPr lang="ru-RU" sz="2800" b="1" dirty="0">
                <a:ea typeface="Times New Roman"/>
                <a:cs typeface="Times New Roman"/>
              </a:rPr>
              <a:t>расходами </a:t>
            </a:r>
            <a:r>
              <a:rPr lang="ru-RU" sz="2800" b="1" dirty="0" smtClean="0">
                <a:ea typeface="Times New Roman"/>
                <a:cs typeface="Times New Roman"/>
              </a:rPr>
              <a:t>ребенка </a:t>
            </a:r>
          </a:p>
          <a:p>
            <a:pPr algn="just">
              <a:lnSpc>
                <a:spcPts val="3800"/>
              </a:lnSpc>
            </a:pPr>
            <a:r>
              <a:rPr lang="ru-RU" sz="2800" b="1" dirty="0" smtClean="0">
                <a:ea typeface="Times New Roman"/>
                <a:cs typeface="Times New Roman"/>
              </a:rPr>
              <a:t>Удобство в пополнении карты и возможности передачи денежных средств ребенку</a:t>
            </a:r>
          </a:p>
          <a:p>
            <a:pPr algn="just">
              <a:lnSpc>
                <a:spcPts val="3800"/>
              </a:lnSpc>
            </a:pPr>
            <a:r>
              <a:rPr lang="ru-RU" sz="2800" b="1" dirty="0" smtClean="0">
                <a:ea typeface="Times New Roman"/>
                <a:cs typeface="Times New Roman"/>
              </a:rPr>
              <a:t>Возможность организации питания ребенка в кредит</a:t>
            </a:r>
          </a:p>
          <a:p>
            <a:pPr marL="0" indent="0">
              <a:buNone/>
            </a:pPr>
            <a:endParaRPr lang="ru-RU" b="1" dirty="0">
              <a:ea typeface="Times New Roman"/>
              <a:cs typeface="Times New Roman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BF903-2D2C-411E-9E1B-FC41AF5B1131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96968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spcBef>
                <a:spcPct val="20000"/>
              </a:spcBef>
            </a:pPr>
            <a:r>
              <a:rPr lang="ru-RU" sz="4000" b="1" dirty="0">
                <a:solidFill>
                  <a:srgbClr val="002060"/>
                </a:solidFill>
              </a:rPr>
              <a:t>Для учащихся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525963"/>
          </a:xfrm>
        </p:spPr>
        <p:txBody>
          <a:bodyPr>
            <a:normAutofit fontScale="92500"/>
          </a:bodyPr>
          <a:lstStyle/>
          <a:p>
            <a:pPr algn="just">
              <a:lnSpc>
                <a:spcPts val="3800"/>
              </a:lnSpc>
            </a:pPr>
            <a:r>
              <a:rPr lang="ru-RU" sz="2800" b="1" dirty="0"/>
              <a:t>Повышение уровня финансовой культуры (умение пользоваться современными платежными системами и управлять личными финансами)</a:t>
            </a:r>
          </a:p>
          <a:p>
            <a:pPr algn="just">
              <a:lnSpc>
                <a:spcPts val="3800"/>
              </a:lnSpc>
            </a:pPr>
            <a:endParaRPr lang="ru-RU" sz="2800" b="1" dirty="0"/>
          </a:p>
          <a:p>
            <a:pPr algn="just">
              <a:lnSpc>
                <a:spcPts val="3800"/>
              </a:lnSpc>
            </a:pPr>
            <a:r>
              <a:rPr lang="ru-RU" sz="2800" b="1" dirty="0"/>
              <a:t>Повышение безопасности (отказ от наличных денег)</a:t>
            </a:r>
          </a:p>
          <a:p>
            <a:pPr algn="just">
              <a:lnSpc>
                <a:spcPts val="3800"/>
              </a:lnSpc>
            </a:pPr>
            <a:endParaRPr lang="ru-RU" sz="2800" b="1" dirty="0"/>
          </a:p>
          <a:p>
            <a:pPr algn="just">
              <a:lnSpc>
                <a:spcPts val="3800"/>
              </a:lnSpc>
            </a:pPr>
            <a:r>
              <a:rPr lang="ru-RU" sz="2800" b="1" dirty="0"/>
              <a:t>Возможность получения различных скидок и </a:t>
            </a:r>
            <a:r>
              <a:rPr lang="ru-RU" sz="2800" b="1" dirty="0" smtClean="0"/>
              <a:t>бонусов, участие в конкурсах проводимых банком</a:t>
            </a:r>
            <a:endParaRPr lang="ru-RU" sz="2800" b="1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BF903-2D2C-411E-9E1B-FC41AF5B1131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17620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chemeClr val="tx2">
                    <a:lumMod val="75000"/>
                  </a:schemeClr>
                </a:solidFill>
              </a:rPr>
              <a:t>Школьная карта: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628800"/>
            <a:ext cx="8424936" cy="381642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	Предоплаченная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банковская карта или браслет с микрочипом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PayPass</a:t>
            </a:r>
            <a:r>
              <a:rPr lang="ru-RU" b="1" dirty="0" smtClean="0">
                <a:solidFill>
                  <a:srgbClr val="FF0000"/>
                </a:solidFill>
              </a:rPr>
              <a:t>,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выдаваемые всем учащимся 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1-11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классов:</a:t>
            </a:r>
          </a:p>
          <a:p>
            <a:pPr marL="0" indent="0" algn="just">
              <a:buNone/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	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учащиеся 1-4 классов - браслет</a:t>
            </a:r>
          </a:p>
          <a:p>
            <a:pPr marL="0" indent="0" algn="just">
              <a:buNone/>
            </a:pPr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	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учащиеся 5-11 классов - карта</a:t>
            </a:r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 algn="just">
              <a:buNone/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		</a:t>
            </a:r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Банк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– эмитент:</a:t>
            </a:r>
            <a:r>
              <a:rPr lang="ru-RU" b="1" dirty="0"/>
              <a:t> </a:t>
            </a:r>
            <a:r>
              <a:rPr lang="ru-RU" b="1" dirty="0" smtClean="0"/>
              <a:t> </a:t>
            </a:r>
            <a:r>
              <a:rPr lang="ru-RU" b="1" dirty="0" smtClean="0">
                <a:solidFill>
                  <a:srgbClr val="FF0000"/>
                </a:solidFill>
              </a:rPr>
              <a:t>АК БАРС БАНК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BF903-2D2C-411E-9E1B-FC41AF5B1131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77346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72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</a:rPr>
              <a:t>Данный тип карт</a:t>
            </a:r>
            <a:endParaRPr lang="ru-RU" sz="4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9188" y="836712"/>
            <a:ext cx="8445624" cy="568863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	</a:t>
            </a:r>
            <a:r>
              <a:rPr lang="ru-RU" sz="2800" b="1" dirty="0" smtClean="0"/>
              <a:t>Позволяет </a:t>
            </a:r>
            <a:r>
              <a:rPr lang="ru-RU" sz="2800" b="1" dirty="0"/>
              <a:t>осуществлять </a:t>
            </a:r>
            <a:r>
              <a:rPr lang="ru-RU" sz="2800" b="1" dirty="0" smtClean="0"/>
              <a:t>платежи </a:t>
            </a:r>
            <a:r>
              <a:rPr lang="ru-RU" sz="2800" b="1" dirty="0"/>
              <a:t>на сумму до 1 тыс. рублей без аутентификации держателя карты</a:t>
            </a:r>
          </a:p>
          <a:p>
            <a:pPr marL="0" indent="0" algn="just">
              <a:buNone/>
            </a:pPr>
            <a:r>
              <a:rPr lang="ru-RU" sz="2800" b="1" dirty="0"/>
              <a:t>	Покупки свыше 1000 </a:t>
            </a:r>
            <a:r>
              <a:rPr lang="ru-RU" sz="2800" b="1" dirty="0" smtClean="0"/>
              <a:t>рублей </a:t>
            </a:r>
            <a:r>
              <a:rPr lang="ru-RU" sz="2800" b="1" dirty="0"/>
              <a:t>осуществляются  с вводом </a:t>
            </a:r>
            <a:r>
              <a:rPr lang="en-US" sz="2800" b="1" dirty="0"/>
              <a:t>PIN-</a:t>
            </a:r>
            <a:r>
              <a:rPr lang="ru-RU" sz="2800" b="1" dirty="0"/>
              <a:t> </a:t>
            </a:r>
            <a:r>
              <a:rPr lang="ru-RU" sz="2800" b="1" dirty="0" smtClean="0"/>
              <a:t>кода</a:t>
            </a:r>
          </a:p>
          <a:p>
            <a:pPr marL="0" indent="0" algn="ctr">
              <a:buNone/>
            </a:pPr>
            <a:r>
              <a:rPr lang="ru-RU" sz="2800" b="1" dirty="0" smtClean="0"/>
              <a:t>Не предполагает:</a:t>
            </a:r>
            <a:endParaRPr lang="ru-RU" sz="2800" b="1" dirty="0"/>
          </a:p>
          <a:p>
            <a:pPr marL="0" indent="0" algn="just">
              <a:buNone/>
            </a:pPr>
            <a:r>
              <a:rPr lang="ru-RU" sz="2800" b="1" dirty="0"/>
              <a:t>снятие наличных </a:t>
            </a:r>
            <a:endParaRPr lang="ru-RU" sz="2800" b="1" dirty="0" smtClean="0"/>
          </a:p>
          <a:p>
            <a:pPr marL="0" indent="0" algn="ctr">
              <a:buNone/>
            </a:pPr>
            <a:r>
              <a:rPr lang="ru-RU" sz="2800" b="1" dirty="0" smtClean="0"/>
              <a:t>Ограничения:</a:t>
            </a:r>
          </a:p>
          <a:p>
            <a:pPr marL="0" indent="0" algn="just">
              <a:buNone/>
            </a:pPr>
            <a:r>
              <a:rPr lang="ru-RU" sz="2800" b="1" dirty="0" smtClean="0"/>
              <a:t>Максимальная сумма на карте: не более 15 тыс. рублей </a:t>
            </a:r>
            <a:endParaRPr lang="ru-RU" sz="2800" b="1" dirty="0"/>
          </a:p>
          <a:p>
            <a:pPr marL="0" indent="0" algn="just">
              <a:buNone/>
            </a:pPr>
            <a:endParaRPr lang="ru-RU" sz="2800" b="1" dirty="0" smtClean="0"/>
          </a:p>
          <a:p>
            <a:pPr marL="0" indent="0" algn="just">
              <a:buNone/>
            </a:pPr>
            <a:endParaRPr lang="ru-RU" sz="2800" b="1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BF903-2D2C-411E-9E1B-FC41AF5B1131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9569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Надежда\Pictures\к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21332" y="2377617"/>
            <a:ext cx="4176455" cy="2677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52937" y="6759"/>
            <a:ext cx="5526157" cy="77809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Дизайн карты с фотографией</a:t>
            </a:r>
            <a:endParaRPr lang="ru-RU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92080" y="1628800"/>
            <a:ext cx="2664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Обратная сторона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43607" y="1628800"/>
            <a:ext cx="25873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Лицевая сторона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810200" y="3710381"/>
            <a:ext cx="24482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Иванова Ольга</a:t>
            </a:r>
            <a:endParaRPr lang="ru-RU" sz="1600" dirty="0"/>
          </a:p>
        </p:txBody>
      </p:sp>
      <p:pic>
        <p:nvPicPr>
          <p:cNvPr id="1028" name="Picture 4" descr="C:\Users\Надежда\Desktop\ШК 31,12,13\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70269" y="3208564"/>
            <a:ext cx="843622" cy="99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Надежда\Pictures\к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9221" y="2377618"/>
            <a:ext cx="4184070" cy="2677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65008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schemeClr val="tx2">
                    <a:lumMod val="75000"/>
                  </a:schemeClr>
                </a:solidFill>
              </a:rPr>
              <a:t>Направления использования</a:t>
            </a:r>
            <a:endParaRPr lang="ru-RU" sz="3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BF903-2D2C-411E-9E1B-FC41AF5B1131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2" descr="C:\Users\AIPominov\Desktop\Питание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8550" y="1628800"/>
            <a:ext cx="8493930" cy="4337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37855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44624"/>
            <a:ext cx="8856984" cy="936104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Система контроля доступа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11994" y="1194842"/>
            <a:ext cx="8784976" cy="5688632"/>
          </a:xfrm>
        </p:spPr>
        <p:txBody>
          <a:bodyPr>
            <a:normAutofit/>
          </a:bodyPr>
          <a:lstStyle/>
          <a:p>
            <a:pPr algn="just">
              <a:spcBef>
                <a:spcPct val="0"/>
              </a:spcBef>
              <a:spcAft>
                <a:spcPts val="1200"/>
              </a:spcAft>
            </a:pPr>
            <a:r>
              <a:rPr lang="ru-RU" sz="2800" b="1" dirty="0" smtClean="0">
                <a:solidFill>
                  <a:srgbClr val="002060"/>
                </a:solidFill>
              </a:rPr>
              <a:t>	</a:t>
            </a:r>
            <a:r>
              <a:rPr lang="ru-RU" sz="28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Установка во всех школах системы «Электронный привратник</a:t>
            </a:r>
            <a:r>
              <a:rPr lang="ru-RU" sz="2800" b="1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»</a:t>
            </a:r>
            <a:endParaRPr lang="ru-RU" sz="2800" b="1" dirty="0" smtClean="0">
              <a:solidFill>
                <a:srgbClr val="002060"/>
              </a:solidFill>
            </a:endParaRPr>
          </a:p>
          <a:p>
            <a:pPr algn="l"/>
            <a:r>
              <a:rPr lang="ru-RU" sz="2800" b="1" dirty="0">
                <a:solidFill>
                  <a:srgbClr val="002060"/>
                </a:solidFill>
              </a:rPr>
              <a:t>	</a:t>
            </a:r>
            <a:r>
              <a:rPr lang="ru-RU" sz="28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Обслуживание  системы (ежегодно</a:t>
            </a:r>
            <a:r>
              <a:rPr lang="ru-RU" sz="2800" b="1" dirty="0">
                <a:solidFill>
                  <a:srgbClr val="002060"/>
                </a:solidFill>
              </a:rPr>
              <a:t>)</a:t>
            </a:r>
          </a:p>
          <a:p>
            <a:pPr algn="l"/>
            <a:endParaRPr lang="ru-RU" sz="2400" b="1" dirty="0">
              <a:solidFill>
                <a:srgbClr val="FF0000"/>
              </a:solidFill>
            </a:endParaRPr>
          </a:p>
          <a:p>
            <a:endParaRPr lang="ru-RU" sz="2400" b="1" dirty="0" smtClean="0">
              <a:solidFill>
                <a:srgbClr val="FF0000"/>
              </a:solidFill>
            </a:endParaRPr>
          </a:p>
          <a:p>
            <a:pPr algn="l"/>
            <a:r>
              <a:rPr lang="ru-RU" b="1" dirty="0" smtClean="0">
                <a:solidFill>
                  <a:srgbClr val="FF0000"/>
                </a:solidFill>
              </a:rPr>
              <a:t>                      </a:t>
            </a:r>
          </a:p>
          <a:p>
            <a:pPr algn="l"/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                    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589989"/>
            <a:ext cx="4320753" cy="2791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BF903-2D2C-411E-9E1B-FC41AF5B1131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26065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Дополнительные возможности на проведение  платежных операций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46449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800" b="1" dirty="0" smtClean="0"/>
          </a:p>
          <a:p>
            <a:pPr marL="0" indent="0">
              <a:buNone/>
            </a:pPr>
            <a:endParaRPr lang="ru-RU" sz="2800" b="1" dirty="0" smtClean="0"/>
          </a:p>
          <a:p>
            <a:r>
              <a:rPr lang="ru-RU" b="1" dirty="0" smtClean="0"/>
              <a:t>в торговых и сервисных предприятиях</a:t>
            </a:r>
          </a:p>
          <a:p>
            <a:endParaRPr lang="ru-RU" b="1" dirty="0" smtClean="0"/>
          </a:p>
          <a:p>
            <a:r>
              <a:rPr lang="ru-RU" b="1" dirty="0" smtClean="0"/>
              <a:t>за пределами РФ, в интернете</a:t>
            </a:r>
          </a:p>
          <a:p>
            <a:endParaRPr lang="ru-RU" sz="2800" b="1" dirty="0"/>
          </a:p>
          <a:p>
            <a:endParaRPr lang="ru-RU" sz="2800" b="1" dirty="0" smtClean="0"/>
          </a:p>
          <a:p>
            <a:pPr marL="0" indent="0">
              <a:buNone/>
            </a:pPr>
            <a:endParaRPr lang="ru-RU" sz="2800" b="1" dirty="0"/>
          </a:p>
          <a:p>
            <a:pPr marL="0" indent="0">
              <a:buNone/>
            </a:pPr>
            <a:endParaRPr lang="ru-RU" sz="2800" b="1" dirty="0" smtClean="0"/>
          </a:p>
          <a:p>
            <a:endParaRPr lang="ru-RU" sz="1000" dirty="0" smtClean="0">
              <a:solidFill>
                <a:srgbClr val="FF0000"/>
              </a:solidFill>
            </a:endParaRPr>
          </a:p>
          <a:p>
            <a:endParaRPr lang="ru-RU" sz="1000" dirty="0" smtClean="0"/>
          </a:p>
          <a:p>
            <a:endParaRPr lang="ru-RU" sz="11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BF903-2D2C-411E-9E1B-FC41AF5B1131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91297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/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Дополнительные возможности, предоставляемые </a:t>
            </a:r>
            <a:r>
              <a:rPr lang="ru-RU" sz="3600" b="1" dirty="0">
                <a:solidFill>
                  <a:srgbClr val="002060"/>
                </a:solidFill>
              </a:rPr>
              <a:t>банком</a:t>
            </a:r>
            <a:r>
              <a:rPr lang="ru-RU" sz="3200" b="1" dirty="0"/>
              <a:t/>
            </a:r>
            <a:br>
              <a:rPr lang="ru-RU" sz="3200" b="1" dirty="0"/>
            </a:b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12" name="Объект 11"/>
          <p:cNvSpPr>
            <a:spLocks noGrp="1"/>
          </p:cNvSpPr>
          <p:nvPr>
            <p:ph idx="1"/>
          </p:nvPr>
        </p:nvSpPr>
        <p:spPr>
          <a:xfrm>
            <a:off x="251520" y="1772816"/>
            <a:ext cx="8640960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 smtClean="0"/>
              <a:t>	</a:t>
            </a:r>
          </a:p>
          <a:p>
            <a:pPr marL="0" indent="0" algn="just">
              <a:buNone/>
            </a:pPr>
            <a:r>
              <a:rPr lang="ru-RU" b="1" dirty="0"/>
              <a:t>	</a:t>
            </a:r>
            <a:r>
              <a:rPr lang="ru-RU" b="1" dirty="0" smtClean="0"/>
              <a:t>- получение </a:t>
            </a:r>
            <a:r>
              <a:rPr lang="ru-RU" b="1" dirty="0"/>
              <a:t>скидок и </a:t>
            </a:r>
            <a:r>
              <a:rPr lang="ru-RU" b="1" dirty="0" smtClean="0"/>
              <a:t>бонусов </a:t>
            </a:r>
            <a:r>
              <a:rPr lang="ru-RU" b="1" dirty="0"/>
              <a:t>более, </a:t>
            </a:r>
            <a:r>
              <a:rPr lang="ru-RU" b="1" dirty="0" smtClean="0"/>
              <a:t>чем в </a:t>
            </a:r>
            <a:r>
              <a:rPr lang="ru-RU" b="1" dirty="0"/>
              <a:t>350 торговых точках </a:t>
            </a:r>
            <a:r>
              <a:rPr lang="ru-RU" b="1" dirty="0" smtClean="0"/>
              <a:t>республики</a:t>
            </a:r>
          </a:p>
          <a:p>
            <a:pPr marL="0" indent="0" algn="just">
              <a:buNone/>
            </a:pPr>
            <a:endParaRPr lang="ru-RU" b="1" dirty="0" smtClean="0"/>
          </a:p>
          <a:p>
            <a:pPr marL="0" indent="0" algn="just">
              <a:buNone/>
            </a:pPr>
            <a:r>
              <a:rPr lang="ru-RU" b="1" dirty="0" smtClean="0"/>
              <a:t>	- участие в конкурсах, проводимых банком</a:t>
            </a:r>
            <a:r>
              <a:rPr lang="ru-RU" dirty="0" smtClean="0"/>
              <a:t> </a:t>
            </a:r>
          </a:p>
          <a:p>
            <a:pPr marL="0" indent="0" algn="ctr">
              <a:buNone/>
            </a:pPr>
            <a:endParaRPr lang="ru-RU" b="1" dirty="0" smtClean="0">
              <a:solidFill>
                <a:srgbClr val="FF0000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BF903-2D2C-411E-9E1B-FC41AF5B1131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23680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Дополнительные услуги для родителей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80000"/>
              </a:lnSpc>
              <a:buNone/>
            </a:pP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 algn="just">
              <a:buNone/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Подписка на 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SMS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рассылку (по желанию) – первые 2 месяца бесплатно, далее </a:t>
            </a:r>
          </a:p>
          <a:p>
            <a:pPr marL="0" indent="0" algn="ctr">
              <a:buNone/>
            </a:pPr>
            <a:endParaRPr lang="ru-RU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40 </a:t>
            </a:r>
            <a:r>
              <a:rPr lang="ru-RU" b="1" dirty="0">
                <a:solidFill>
                  <a:srgbClr val="FF0000"/>
                </a:solidFill>
              </a:rPr>
              <a:t>рублей в месяц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BF903-2D2C-411E-9E1B-FC41AF5B1131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43150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4670</TotalTime>
  <Words>145</Words>
  <Application>Microsoft Office PowerPoint</Application>
  <PresentationFormat>Экран (4:3)</PresentationFormat>
  <Paragraphs>71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Проект  «Школьная карта»   </vt:lpstr>
      <vt:lpstr>Школьная карта:</vt:lpstr>
      <vt:lpstr>Данный тип карт</vt:lpstr>
      <vt:lpstr>Дизайн карты с фотографией</vt:lpstr>
      <vt:lpstr>Направления использования</vt:lpstr>
      <vt:lpstr>Система контроля доступа</vt:lpstr>
      <vt:lpstr>Дополнительные возможности на проведение  платежных операций</vt:lpstr>
      <vt:lpstr> Дополнительные возможности, предоставляемые банком </vt:lpstr>
      <vt:lpstr>Дополнительные услуги для родителей</vt:lpstr>
      <vt:lpstr>Для родителей</vt:lpstr>
      <vt:lpstr>Для учащихся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Реализация проекта  «Школьная карта»  в г. Набережные Челны</dc:title>
  <dc:creator>Булат</dc:creator>
  <cp:lastModifiedBy>1</cp:lastModifiedBy>
  <cp:revision>307</cp:revision>
  <cp:lastPrinted>2014-11-20T12:48:53Z</cp:lastPrinted>
  <dcterms:created xsi:type="dcterms:W3CDTF">2013-12-19T12:02:04Z</dcterms:created>
  <dcterms:modified xsi:type="dcterms:W3CDTF">2014-12-02T07:14:42Z</dcterms:modified>
</cp:coreProperties>
</file>